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71" r:id="rId6"/>
    <p:sldId id="272" r:id="rId7"/>
    <p:sldId id="270" r:id="rId8"/>
    <p:sldId id="268" r:id="rId9"/>
    <p:sldId id="269" r:id="rId10"/>
    <p:sldId id="261" r:id="rId11"/>
    <p:sldId id="262" r:id="rId12"/>
    <p:sldId id="263" r:id="rId13"/>
    <p:sldId id="265" r:id="rId14"/>
    <p:sldId id="266" r:id="rId15"/>
    <p:sldId id="264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D7CF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8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88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8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4000" cy="6515099"/>
          </a:xfrm>
        </p:spPr>
      </p:pic>
    </p:spTree>
    <p:extLst>
      <p:ext uri="{BB962C8B-B14F-4D97-AF65-F5344CB8AC3E}">
        <p14:creationId xmlns:p14="http://schemas.microsoft.com/office/powerpoint/2010/main" val="183849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rizontal Scroll 4"/>
          <p:cNvSpPr/>
          <p:nvPr/>
        </p:nvSpPr>
        <p:spPr>
          <a:xfrm>
            <a:off x="1752600" y="1828800"/>
            <a:ext cx="6019800" cy="3200400"/>
          </a:xfrm>
          <a:prstGeom prst="horizontalScroll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45259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endParaRPr lang="en-US" sz="4000" b="1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sz="4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রাজীব </a:t>
            </a:r>
            <a:r>
              <a:rPr lang="bn-BD" sz="40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সাহা</a:t>
            </a:r>
          </a:p>
          <a:p>
            <a:pPr marL="0" indent="0" algn="ctr">
              <a:buNone/>
            </a:pPr>
            <a:r>
              <a:rPr lang="bn-BD" sz="3600" b="1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marL="0" indent="0" algn="ctr">
              <a:buNone/>
            </a:pPr>
            <a:r>
              <a:rPr lang="bn-BD" b="1" dirty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গনিপুর পাইলট বালিকা উচ্চ বিদ্দালয়।</a:t>
            </a:r>
          </a:p>
          <a:p>
            <a:pPr marL="0" indent="0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6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99802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219200"/>
            <a:ext cx="7772400" cy="1470025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60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শ্রেণি - নবম 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1371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bn-BD" sz="54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বিষয়- রসায়ন </a:t>
            </a:r>
            <a:endParaRPr lang="en-US" sz="54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0" y="4267200"/>
            <a:ext cx="4572000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তৃতীয় অধ্যায়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84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7200" dirty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পরমানুর গঠন সম্পর্কে ধারনা লাভ করতে পারবে ।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পারমানাবিক সংখ্যা ও ভর সংখ্যা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ব্যাখ্যা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করতে পারবে।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পরমানুর ইলেকট্রন , প্রোটন ও নিউট্রন সংখ্যা  নির্ণয় করতে পারবে।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2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3657600"/>
            <a:ext cx="3274580" cy="24647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81000"/>
            <a:ext cx="2591955" cy="19439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2819400" cy="2819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52600" y="2590800"/>
            <a:ext cx="12192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tx2">
                    <a:lumMod val="50000"/>
                  </a:schemeClr>
                </a:solidFill>
              </a:rPr>
              <a:t>কয়েন 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7000" y="2895600"/>
            <a:ext cx="15240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চেয়ার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114800" y="6248400"/>
            <a:ext cx="17526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কাঠ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22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-1170039"/>
            <a:ext cx="8001000" cy="86032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53145" y="525543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</a:rPr>
              <a:t>Hydrogen</a:t>
            </a:r>
            <a:endParaRPr lang="en-US" sz="3600" dirty="0">
              <a:solidFill>
                <a:srgbClr val="C00000"/>
              </a:solidFill>
            </a:endParaRPr>
          </a:p>
        </p:txBody>
      </p:sp>
      <p:pic>
        <p:nvPicPr>
          <p:cNvPr id="4" name="Picture 3" descr="C:\Users\DOEL\Desktop\Book Immage\giuh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33400"/>
            <a:ext cx="1221360" cy="100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DOEL\Desktop\Book Immage\giuh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33400"/>
            <a:ext cx="1221360" cy="100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74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5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 শিরোনাম </a:t>
            </a:r>
            <a:endParaRPr lang="en-US" sz="54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6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পরমানুর গঠন</a:t>
            </a:r>
            <a:endParaRPr lang="en-US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87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95400" y="609600"/>
            <a:ext cx="6019800" cy="5715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514600" y="1828800"/>
            <a:ext cx="3581400" cy="3200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5791200" y="838200"/>
            <a:ext cx="990600" cy="990600"/>
            <a:chOff x="5791200" y="838200"/>
            <a:chExt cx="990600" cy="990600"/>
          </a:xfrm>
        </p:grpSpPr>
        <p:sp>
          <p:nvSpPr>
            <p:cNvPr id="9" name="Oval 8"/>
            <p:cNvSpPr/>
            <p:nvPr/>
          </p:nvSpPr>
          <p:spPr>
            <a:xfrm>
              <a:off x="5791200" y="838200"/>
              <a:ext cx="990600" cy="99060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867400" y="1076980"/>
              <a:ext cx="914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পৃথিবী</a:t>
              </a:r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 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048000" y="1600200"/>
            <a:ext cx="990600" cy="990600"/>
            <a:chOff x="3048000" y="1600200"/>
            <a:chExt cx="990600" cy="990600"/>
          </a:xfrm>
        </p:grpSpPr>
        <p:sp>
          <p:nvSpPr>
            <p:cNvPr id="8" name="Oval 7"/>
            <p:cNvSpPr/>
            <p:nvPr/>
          </p:nvSpPr>
          <p:spPr>
            <a:xfrm>
              <a:off x="3048000" y="1600200"/>
              <a:ext cx="990600" cy="9906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76600" y="1828800"/>
              <a:ext cx="76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 smtClean="0">
                  <a:solidFill>
                    <a:srgbClr val="002060"/>
                  </a:solidFill>
                </a:rPr>
                <a:t>বুধ</a:t>
              </a:r>
              <a:r>
                <a:rPr lang="bn-BD" dirty="0" smtClean="0"/>
                <a:t> </a:t>
              </a:r>
              <a:endParaRPr lang="en-US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657600" y="2743200"/>
            <a:ext cx="1295400" cy="1219200"/>
            <a:chOff x="3657600" y="2743200"/>
            <a:chExt cx="1295400" cy="1219200"/>
          </a:xfrm>
        </p:grpSpPr>
        <p:sp>
          <p:nvSpPr>
            <p:cNvPr id="7" name="Sun 6"/>
            <p:cNvSpPr/>
            <p:nvPr/>
          </p:nvSpPr>
          <p:spPr>
            <a:xfrm>
              <a:off x="3657600" y="2743200"/>
              <a:ext cx="1295400" cy="1219200"/>
            </a:xfrm>
            <a:prstGeom prst="su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62400" y="3124200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 smtClean="0">
                  <a:solidFill>
                    <a:schemeClr val="accent4">
                      <a:lumMod val="50000"/>
                    </a:schemeClr>
                  </a:solidFill>
                </a:rPr>
                <a:t>সূর্য</a:t>
              </a:r>
              <a:endParaRPr lang="en-US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695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5191 -0.04259 C 0.09948 0.08334 0.14792 0.34491 0.05694 0.54329 C -0.03715 0.73959 -0.23628 0.79653 -0.38611 0.67061 C -0.53819 0.54607 -0.58507 0.2838 -0.49288 0.08681 C -0.40035 -0.10972 -0.20347 -0.16851 -0.05191 -0.04259 Z " pathEditMode="relative" rAng="1918229" ptsTypes="fffff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49" y="358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8333 -0.03889 C 0.19097 -0.03889 0.27917 0.06504 0.27917 0.19444 C 0.27917 0.32291 0.19097 0.42777 0.08333 0.42777 C -0.02483 0.42777 -0.1125 0.32291 -0.1125 0.19444 C -0.1125 0.06504 -0.02483 -0.03889 0.08333 -0.03889 Z " pathEditMode="relative" rAng="0" ptsTypes="fffff">
                                      <p:cBhvr>
                                        <p:cTn id="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371600" y="1600200"/>
            <a:ext cx="3276600" cy="3200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2152650" y="2438400"/>
            <a:ext cx="1638300" cy="15240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28600" y="609600"/>
            <a:ext cx="5524500" cy="5181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47900" y="3006225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নিওক্লিয়াস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514600" y="3429000"/>
            <a:ext cx="381000" cy="3810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971800" y="3429000"/>
            <a:ext cx="410632" cy="3810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/>
          <p:cNvGrpSpPr/>
          <p:nvPr/>
        </p:nvGrpSpPr>
        <p:grpSpPr>
          <a:xfrm>
            <a:off x="304800" y="4114800"/>
            <a:ext cx="533400" cy="769441"/>
            <a:chOff x="5029200" y="2362200"/>
            <a:chExt cx="533400" cy="769441"/>
          </a:xfrm>
        </p:grpSpPr>
        <p:sp>
          <p:nvSpPr>
            <p:cNvPr id="38" name="Oval 37"/>
            <p:cNvSpPr/>
            <p:nvPr/>
          </p:nvSpPr>
          <p:spPr>
            <a:xfrm>
              <a:off x="5029200" y="2438400"/>
              <a:ext cx="533400" cy="6096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 flipH="1">
              <a:off x="5105400" y="2362200"/>
              <a:ext cx="43709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400" dirty="0" smtClean="0"/>
                <a:t>-</a:t>
              </a:r>
              <a:endParaRPr lang="en-US" sz="4400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57200" y="1447800"/>
            <a:ext cx="533400" cy="769441"/>
            <a:chOff x="5029200" y="2362200"/>
            <a:chExt cx="533400" cy="769441"/>
          </a:xfrm>
        </p:grpSpPr>
        <p:sp>
          <p:nvSpPr>
            <p:cNvPr id="41" name="Oval 40"/>
            <p:cNvSpPr/>
            <p:nvPr/>
          </p:nvSpPr>
          <p:spPr>
            <a:xfrm>
              <a:off x="5029200" y="2438400"/>
              <a:ext cx="533400" cy="6096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 flipH="1">
              <a:off x="5105400" y="2362200"/>
              <a:ext cx="43709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400" dirty="0" smtClean="0"/>
                <a:t>-</a:t>
              </a:r>
              <a:endParaRPr lang="en-US" sz="4400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953000" y="1516559"/>
            <a:ext cx="533400" cy="769441"/>
            <a:chOff x="5029200" y="2362200"/>
            <a:chExt cx="533400" cy="769441"/>
          </a:xfrm>
        </p:grpSpPr>
        <p:sp>
          <p:nvSpPr>
            <p:cNvPr id="44" name="Oval 43"/>
            <p:cNvSpPr/>
            <p:nvPr/>
          </p:nvSpPr>
          <p:spPr>
            <a:xfrm>
              <a:off x="5029200" y="2438400"/>
              <a:ext cx="533400" cy="6096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/>
            <p:cNvSpPr txBox="1"/>
            <p:nvPr/>
          </p:nvSpPr>
          <p:spPr>
            <a:xfrm flipH="1">
              <a:off x="5105400" y="2362200"/>
              <a:ext cx="43709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400" dirty="0" smtClean="0"/>
                <a:t>-</a:t>
              </a:r>
              <a:endParaRPr lang="en-US" sz="4400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181600" y="4031159"/>
            <a:ext cx="533400" cy="769441"/>
            <a:chOff x="5029200" y="2362200"/>
            <a:chExt cx="533400" cy="769441"/>
          </a:xfrm>
        </p:grpSpPr>
        <p:sp>
          <p:nvSpPr>
            <p:cNvPr id="47" name="Oval 46"/>
            <p:cNvSpPr/>
            <p:nvPr/>
          </p:nvSpPr>
          <p:spPr>
            <a:xfrm>
              <a:off x="5029200" y="2438400"/>
              <a:ext cx="533400" cy="6096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 flipH="1">
              <a:off x="5105400" y="2362200"/>
              <a:ext cx="43709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400" dirty="0" smtClean="0"/>
                <a:t>-</a:t>
              </a:r>
              <a:endParaRPr lang="en-US" sz="4400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667000" y="4335959"/>
            <a:ext cx="533400" cy="769441"/>
            <a:chOff x="5029200" y="2362200"/>
            <a:chExt cx="533400" cy="769441"/>
          </a:xfrm>
        </p:grpSpPr>
        <p:sp>
          <p:nvSpPr>
            <p:cNvPr id="50" name="Oval 49"/>
            <p:cNvSpPr/>
            <p:nvPr/>
          </p:nvSpPr>
          <p:spPr>
            <a:xfrm>
              <a:off x="5029200" y="2438400"/>
              <a:ext cx="533400" cy="6096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 flipH="1">
              <a:off x="5105400" y="2362200"/>
              <a:ext cx="43709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400" dirty="0" smtClean="0"/>
                <a:t>-</a:t>
              </a:r>
              <a:endParaRPr lang="en-US" sz="4400" dirty="0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716164" y="1211759"/>
            <a:ext cx="533400" cy="769441"/>
            <a:chOff x="5029200" y="2362200"/>
            <a:chExt cx="533400" cy="769441"/>
          </a:xfrm>
        </p:grpSpPr>
        <p:sp>
          <p:nvSpPr>
            <p:cNvPr id="53" name="Oval 52"/>
            <p:cNvSpPr/>
            <p:nvPr/>
          </p:nvSpPr>
          <p:spPr>
            <a:xfrm>
              <a:off x="5029200" y="2438400"/>
              <a:ext cx="533400" cy="6096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/>
            <p:cNvSpPr txBox="1"/>
            <p:nvPr/>
          </p:nvSpPr>
          <p:spPr>
            <a:xfrm flipH="1">
              <a:off x="5105400" y="2362200"/>
              <a:ext cx="43709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400" dirty="0" smtClean="0"/>
                <a:t>-</a:t>
              </a:r>
              <a:endParaRPr lang="en-US" sz="4400" dirty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2971800" y="25101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+</a:t>
            </a:r>
            <a:endParaRPr lang="en-US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2514600" y="2433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+</a:t>
            </a:r>
            <a:endParaRPr lang="en-US" sz="2400" dirty="0"/>
          </a:p>
        </p:txBody>
      </p:sp>
      <p:sp>
        <p:nvSpPr>
          <p:cNvPr id="57" name="TextBox 56"/>
          <p:cNvSpPr txBox="1"/>
          <p:nvPr/>
        </p:nvSpPr>
        <p:spPr>
          <a:xfrm>
            <a:off x="3352800" y="2814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+</a:t>
            </a:r>
            <a:endParaRPr lang="en-US" sz="2400" dirty="0"/>
          </a:p>
        </p:txBody>
      </p:sp>
      <p:sp>
        <p:nvSpPr>
          <p:cNvPr id="58" name="TextBox 57"/>
          <p:cNvSpPr txBox="1"/>
          <p:nvPr/>
        </p:nvSpPr>
        <p:spPr>
          <a:xfrm>
            <a:off x="3048000" y="2814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+</a:t>
            </a:r>
            <a:endParaRPr lang="en-US" sz="2400" dirty="0"/>
          </a:p>
        </p:txBody>
      </p:sp>
      <p:sp>
        <p:nvSpPr>
          <p:cNvPr id="59" name="TextBox 58"/>
          <p:cNvSpPr txBox="1"/>
          <p:nvPr/>
        </p:nvSpPr>
        <p:spPr>
          <a:xfrm>
            <a:off x="2667000" y="27387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+</a:t>
            </a:r>
            <a:endParaRPr lang="en-US" sz="2400" dirty="0"/>
          </a:p>
        </p:txBody>
      </p:sp>
      <p:sp>
        <p:nvSpPr>
          <p:cNvPr id="60" name="TextBox 59"/>
          <p:cNvSpPr txBox="1"/>
          <p:nvPr/>
        </p:nvSpPr>
        <p:spPr>
          <a:xfrm>
            <a:off x="2286000" y="27387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+</a:t>
            </a:r>
            <a:endParaRPr lang="en-US" sz="2400" dirty="0"/>
          </a:p>
        </p:txBody>
      </p:sp>
      <p:sp>
        <p:nvSpPr>
          <p:cNvPr id="61" name="Rectangle 60"/>
          <p:cNvSpPr/>
          <p:nvPr/>
        </p:nvSpPr>
        <p:spPr>
          <a:xfrm>
            <a:off x="6172200" y="457200"/>
            <a:ext cx="2895600" cy="20529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Oval 61"/>
          <p:cNvSpPr/>
          <p:nvPr/>
        </p:nvSpPr>
        <p:spPr>
          <a:xfrm>
            <a:off x="6324600" y="683191"/>
            <a:ext cx="533400" cy="38360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6400800" y="533400"/>
            <a:ext cx="381000" cy="62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-</a:t>
            </a:r>
            <a:endParaRPr lang="en-US" sz="4000" dirty="0"/>
          </a:p>
        </p:txBody>
      </p:sp>
      <p:sp>
        <p:nvSpPr>
          <p:cNvPr id="65" name="Right Arrow 64"/>
          <p:cNvSpPr/>
          <p:nvPr/>
        </p:nvSpPr>
        <p:spPr>
          <a:xfrm>
            <a:off x="7086600" y="845522"/>
            <a:ext cx="533400" cy="45719"/>
          </a:xfrm>
          <a:prstGeom prst="right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7696200" y="6096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ইলেকট্রন</a:t>
            </a:r>
            <a:endParaRPr lang="en-US" sz="32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477000" y="13716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+</a:t>
            </a:r>
            <a:endParaRPr lang="en-US" sz="2400" dirty="0"/>
          </a:p>
        </p:txBody>
      </p:sp>
      <p:sp>
        <p:nvSpPr>
          <p:cNvPr id="68" name="Right Arrow 67"/>
          <p:cNvSpPr/>
          <p:nvPr/>
        </p:nvSpPr>
        <p:spPr>
          <a:xfrm>
            <a:off x="7010400" y="1554481"/>
            <a:ext cx="533400" cy="45719"/>
          </a:xfrm>
          <a:prstGeom prst="right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7848600" y="12954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প্রোটন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6447368" y="1905000"/>
            <a:ext cx="410632" cy="3810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ight Arrow 71"/>
          <p:cNvSpPr/>
          <p:nvPr/>
        </p:nvSpPr>
        <p:spPr>
          <a:xfrm>
            <a:off x="7086600" y="2087881"/>
            <a:ext cx="533400" cy="45719"/>
          </a:xfrm>
          <a:prstGeom prst="right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7848600" y="18288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নিউট্রন</a:t>
            </a:r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164282" y="5837321"/>
            <a:ext cx="3332018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কার্বন পরমানুর গঠন চিত্র 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53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1.11111E-6 C 0.09879 1.11111E-6 0.17917 0.10463 0.17917 0.23356 C 0.17917 0.3625 0.09879 0.46736 -3.05556E-6 0.46736 C -0.09878 0.46736 -0.17899 0.3625 -0.17899 0.23356 C -0.17899 0.10463 -0.09878 1.11111E-6 -3.05556E-6 1.11111E-6 Z " pathEditMode="relative" rAng="0" ptsTypes="fffff">
                                      <p:cBhvr>
                                        <p:cTn id="6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233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66667E-6 0 C -0.09791 0 -0.17812 -0.10509 -0.17812 -0.2338 C -0.17812 -0.36227 -0.09791 -0.46667 -1.66667E-6 -0.46667 C 0.09844 -0.46667 0.17813 -0.36227 0.17813 -0.2338 C 0.17813 -0.10509 0.09844 0 -1.66667E-6 0 Z " pathEditMode="relative" rAng="0" ptsTypes="fffff">
                                      <p:cBhvr>
                                        <p:cTn id="8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33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24618 -0.18819 C -0.07986 -0.18819 0.05573 -0.01944 0.05573 0.18912 C 0.05573 0.39769 -0.07986 0.56736 -0.24618 0.56736 C -0.41302 0.56736 -0.54809 0.39769 -0.54809 0.18912 C -0.54809 -0.01944 -0.41302 -0.18819 -0.24618 -0.18819 Z " pathEditMode="relative" rAng="0" ptsTypes="fffff">
                                      <p:cBhvr>
                                        <p:cTn id="10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77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4132 0.05833 C -0.13507 0.23009 -0.31718 0.26458 -0.44583 0.13796 C -0.57291 0.01157 -0.60034 -0.22917 -0.50416 -0.40093 C -0.41024 -0.5713 -0.23055 -0.60718 -0.10208 -0.48032 C 0.02743 -0.35208 0.05469 -0.11296 -0.04132 0.05833 Z " pathEditMode="relative" rAng="7596304" ptsTypes="fffff">
                                      <p:cBhvr>
                                        <p:cTn id="12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160" y="-228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903 -0.04421 C -0.06632 -0.24121 0.01458 -0.46343 0.16858 -0.54144 C 0.32222 -0.61852 0.49184 -0.51968 0.54774 -0.3213 C 0.60295 -0.12361 0.52344 0.09815 0.37049 0.1743 C 0.21545 0.25162 0.04514 0.15347 -0.00903 -0.04421 Z " pathEditMode="relative" rAng="-6629270" ptsTypes="fffff">
                                      <p:cBhvr>
                                        <p:cTn id="14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26" y="-1388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path" presetSubtype="0" repeatCount="indefinite" accel="74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24549 -0.17824 C 0.41406 -0.17824 0.55139 -0.01157 0.55139 0.19375 C 0.55139 0.39884 0.41406 0.5662 0.24549 0.5662 C 0.07656 0.5662 -0.06024 0.39884 -0.06024 0.19375 C -0.06024 -0.01157 0.07656 -0.17824 0.24549 -0.17824 Z " pathEditMode="relative" rAng="0" ptsTypes="fffff">
                                      <p:cBhvr>
                                        <p:cTn id="16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22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8" grpId="0" animBg="1"/>
      <p:bldP spid="72" grpId="0" animBg="1"/>
      <p:bldP spid="7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6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পারমানবিক সংখ্যা </a:t>
            </a:r>
            <a:endParaRPr lang="en-US" sz="60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pPr marL="0" indent="0">
              <a:buNone/>
            </a:pPr>
            <a:endParaRPr lang="bn-BD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4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কার্বনের পারমাণবিক সংখ্যা ৬ </a:t>
            </a:r>
          </a:p>
          <a:p>
            <a:pPr marL="0" indent="0"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40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অক্সিজেনের পারমাণবিক </a:t>
            </a:r>
            <a:r>
              <a:rPr lang="bn-BD" sz="4000" dirty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সংখ্যা </a:t>
            </a:r>
            <a:r>
              <a:rPr lang="bn-BD" sz="40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৮  </a:t>
            </a:r>
          </a:p>
          <a:p>
            <a:pPr marL="0" indent="0">
              <a:buNone/>
            </a:pPr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029200" y="1524000"/>
            <a:ext cx="1295400" cy="1371600"/>
            <a:chOff x="5029200" y="1524000"/>
            <a:chExt cx="1295400" cy="1371600"/>
          </a:xfrm>
        </p:grpSpPr>
        <p:sp>
          <p:nvSpPr>
            <p:cNvPr id="6" name="Oval 5"/>
            <p:cNvSpPr/>
            <p:nvPr/>
          </p:nvSpPr>
          <p:spPr>
            <a:xfrm>
              <a:off x="5029200" y="1524000"/>
              <a:ext cx="1295400" cy="13716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5410200" y="1905000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486400" y="1981200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</a:rPr>
                <a:t>8</a:t>
              </a:r>
              <a:r>
                <a:rPr lang="en-US" sz="2400" b="1" dirty="0" smtClean="0">
                  <a:solidFill>
                    <a:srgbClr val="C00000"/>
                  </a:solidFill>
                </a:rPr>
                <a:t>p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981200" y="1600200"/>
            <a:ext cx="1295400" cy="1371600"/>
            <a:chOff x="1981200" y="1600200"/>
            <a:chExt cx="1295400" cy="1371600"/>
          </a:xfrm>
        </p:grpSpPr>
        <p:sp>
          <p:nvSpPr>
            <p:cNvPr id="4" name="Oval 3"/>
            <p:cNvSpPr/>
            <p:nvPr/>
          </p:nvSpPr>
          <p:spPr>
            <a:xfrm>
              <a:off x="1981200" y="1600200"/>
              <a:ext cx="1295400" cy="13716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2362200" y="1981200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438400" y="20574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C00000"/>
                  </a:solidFill>
                </a:rPr>
                <a:t>6p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209800" y="3134380"/>
            <a:ext cx="8382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কার্বন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105400" y="3058180"/>
            <a:ext cx="12192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অক্সিজেন</a:t>
            </a:r>
            <a:endParaRPr lang="en-US" sz="2800" dirty="0"/>
          </a:p>
        </p:txBody>
      </p:sp>
      <p:sp>
        <p:nvSpPr>
          <p:cNvPr id="5" name="Right Arrow 4"/>
          <p:cNvSpPr/>
          <p:nvPr/>
        </p:nvSpPr>
        <p:spPr>
          <a:xfrm>
            <a:off x="484910" y="4419600"/>
            <a:ext cx="609600" cy="304800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>
            <a:off x="526473" y="5105400"/>
            <a:ext cx="609600" cy="304800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66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5400" dirty="0">
                <a:latin typeface="NikoshBAN" pitchFamily="2" charset="0"/>
                <a:cs typeface="NikoshBAN" pitchFamily="2" charset="0"/>
              </a:rPr>
              <a:t>ভর সংখ্যা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BD" sz="4000" dirty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ভর </a:t>
            </a:r>
            <a:r>
              <a:rPr lang="bn-BD" sz="40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সংখ্যা 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= প্রোটন সংখ্যা + নিউট্রন সংখ্যা</a:t>
            </a:r>
          </a:p>
          <a:p>
            <a:pPr marL="0" indent="0">
              <a:buNone/>
            </a:pP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3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কার্বনের ভর সংখ্যা 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অক্সিজেনের ভর সংখ্যা  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</a:pP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sz="3600" dirty="0" smtClean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514600" y="2438400"/>
            <a:ext cx="1295400" cy="1371600"/>
            <a:chOff x="1981200" y="1600200"/>
            <a:chExt cx="1295400" cy="1371600"/>
          </a:xfrm>
        </p:grpSpPr>
        <p:sp>
          <p:nvSpPr>
            <p:cNvPr id="5" name="Oval 4"/>
            <p:cNvSpPr/>
            <p:nvPr/>
          </p:nvSpPr>
          <p:spPr>
            <a:xfrm>
              <a:off x="1981200" y="1600200"/>
              <a:ext cx="1295400" cy="13716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2362200" y="1981200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38400" y="1981200"/>
              <a:ext cx="533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6p</a:t>
              </a:r>
              <a:r>
                <a:rPr lang="bn-BD" b="1" dirty="0" smtClean="0"/>
                <a:t> </a:t>
              </a:r>
              <a:r>
                <a:rPr lang="en-US" b="1" dirty="0" smtClean="0">
                  <a:solidFill>
                    <a:srgbClr val="002060"/>
                  </a:solidFill>
                </a:rPr>
                <a:t>6n</a:t>
              </a:r>
              <a:endParaRPr lang="en-US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029200" y="2438400"/>
            <a:ext cx="1295400" cy="1371600"/>
            <a:chOff x="5029200" y="1524000"/>
            <a:chExt cx="1295400" cy="1371600"/>
          </a:xfrm>
        </p:grpSpPr>
        <p:sp>
          <p:nvSpPr>
            <p:cNvPr id="9" name="Oval 8"/>
            <p:cNvSpPr/>
            <p:nvPr/>
          </p:nvSpPr>
          <p:spPr>
            <a:xfrm>
              <a:off x="5029200" y="1524000"/>
              <a:ext cx="1295400" cy="13716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5410200" y="1905000"/>
              <a:ext cx="609600" cy="609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86400" y="1905000"/>
              <a:ext cx="609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8p </a:t>
              </a:r>
              <a:r>
                <a:rPr lang="en-US" b="1" dirty="0" smtClean="0">
                  <a:solidFill>
                    <a:srgbClr val="002060"/>
                  </a:solidFill>
                </a:rPr>
                <a:t>8n</a:t>
              </a:r>
              <a:endParaRPr lang="en-US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667000" y="3896380"/>
            <a:ext cx="10668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কার্বন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2800" y="4152900"/>
            <a:ext cx="268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029200" y="3957935"/>
            <a:ext cx="1385455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7030A0"/>
                </a:solidFill>
              </a:rPr>
              <a:t>অক্সিজেন</a:t>
            </a:r>
            <a:r>
              <a:rPr lang="bn-BD" sz="2000" b="1" dirty="0" smtClean="0"/>
              <a:t> </a:t>
            </a:r>
            <a:endParaRPr lang="en-US" sz="2000" b="1" dirty="0"/>
          </a:p>
        </p:txBody>
      </p:sp>
      <p:sp>
        <p:nvSpPr>
          <p:cNvPr id="16" name="Right Arrow 15"/>
          <p:cNvSpPr/>
          <p:nvPr/>
        </p:nvSpPr>
        <p:spPr>
          <a:xfrm>
            <a:off x="457200" y="4800600"/>
            <a:ext cx="609600" cy="304800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>
            <a:off x="484910" y="5334000"/>
            <a:ext cx="581890" cy="304800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267200" y="4596825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3200" dirty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৬+৬)=১২</a:t>
            </a:r>
            <a:endParaRPr lang="en-US" sz="3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419600" y="5257800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(৮+৮)=১৬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184602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ইলেকট্রন,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প্রোটন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ও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নিউট্রন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সংখ্যা নির্ণয়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  <p:grpSp>
        <p:nvGrpSpPr>
          <p:cNvPr id="9" name="Group 8"/>
          <p:cNvGrpSpPr/>
          <p:nvPr/>
        </p:nvGrpSpPr>
        <p:grpSpPr>
          <a:xfrm>
            <a:off x="1219200" y="1752600"/>
            <a:ext cx="1447800" cy="1131332"/>
            <a:chOff x="1219200" y="1992868"/>
            <a:chExt cx="1765516" cy="1273552"/>
          </a:xfrm>
        </p:grpSpPr>
        <p:sp>
          <p:nvSpPr>
            <p:cNvPr id="4" name="TextBox 3"/>
            <p:cNvSpPr txBox="1"/>
            <p:nvPr/>
          </p:nvSpPr>
          <p:spPr>
            <a:xfrm>
              <a:off x="1613116" y="2162145"/>
              <a:ext cx="13716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>
                  <a:solidFill>
                    <a:schemeClr val="accent6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X</a:t>
              </a:r>
              <a:endParaRPr lang="en-US" sz="44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57400" y="2057400"/>
              <a:ext cx="4732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m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19200" y="1992868"/>
              <a:ext cx="4459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A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71600" y="2743200"/>
              <a:ext cx="4267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Z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657600" y="1524000"/>
            <a:ext cx="4876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X=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মৌলের প্রতীক 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Z=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মৌলের পারমাণবিক সংখ্যা 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A=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পরমাণুর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ভর সংখ্যা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M=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আধানের পরিমাণ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689917"/>
              </p:ext>
            </p:extLst>
          </p:nvPr>
        </p:nvGraphicFramePr>
        <p:xfrm>
          <a:off x="1191491" y="4191000"/>
          <a:ext cx="6657109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0709"/>
                <a:gridCol w="1371600"/>
                <a:gridCol w="1143000"/>
                <a:gridCol w="838200"/>
                <a:gridCol w="1066800"/>
                <a:gridCol w="1066800"/>
              </a:tblGrid>
              <a:tr h="370840">
                <a:tc>
                  <a:txBody>
                    <a:bodyPr/>
                    <a:lstStyle/>
                    <a:p>
                      <a:r>
                        <a:rPr lang="bn-BD" sz="3200" b="0" dirty="0" smtClean="0">
                          <a:latin typeface="NikoshBAN" pitchFamily="2" charset="0"/>
                          <a:cs typeface="NikoshBAN" pitchFamily="2" charset="0"/>
                        </a:rPr>
                        <a:t>পরমানু</a:t>
                      </a:r>
                      <a:endParaRPr lang="en-US" sz="3200" b="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পারমাণবিক সংখ্যা </a:t>
                      </a:r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NikoshBAN" pitchFamily="2" charset="0"/>
                          <a:cs typeface="NikoshBAN" pitchFamily="2" charset="0"/>
                        </a:rPr>
                        <a:t>z</a:t>
                      </a:r>
                      <a:endParaRPr lang="en-US" sz="28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ভর সংখ্যা</a:t>
                      </a:r>
                      <a:endParaRPr lang="en-US" sz="24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    </a:t>
                      </a:r>
                      <a:r>
                        <a:rPr lang="en-US" sz="2400" dirty="0" smtClean="0">
                          <a:solidFill>
                            <a:srgbClr val="00B050"/>
                          </a:solidFill>
                          <a:latin typeface="NikoshBAN" pitchFamily="2" charset="0"/>
                          <a:cs typeface="NikoshBAN" pitchFamily="2" charset="0"/>
                        </a:rPr>
                        <a:t>A</a:t>
                      </a:r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endParaRPr lang="en-US" sz="2400" dirty="0"/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প্রোটন</a:t>
                      </a:r>
                      <a:endParaRPr lang="en-US" sz="24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00B050"/>
                          </a:solidFill>
                          <a:latin typeface="NikoshBAN" pitchFamily="2" charset="0"/>
                          <a:cs typeface="NikoshBAN" pitchFamily="2" charset="0"/>
                        </a:rPr>
                        <a:t>Z</a:t>
                      </a:r>
                      <a:endParaRPr lang="en-US" sz="24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ইলেকট্রন</a:t>
                      </a:r>
                      <a:endParaRPr lang="en-US" sz="24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00B050"/>
                          </a:solidFill>
                          <a:latin typeface="NikoshBAN" pitchFamily="2" charset="0"/>
                          <a:cs typeface="NikoshBAN" pitchFamily="2" charset="0"/>
                        </a:rPr>
                        <a:t>Z</a:t>
                      </a:r>
                      <a:r>
                        <a:rPr lang="bn-BD" sz="2400" dirty="0" smtClean="0">
                          <a:solidFill>
                            <a:srgbClr val="00B05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নিউট্রন</a:t>
                      </a:r>
                      <a:endParaRPr lang="en-US" sz="24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en-US" sz="2400" dirty="0" smtClean="0">
                          <a:solidFill>
                            <a:srgbClr val="00B050"/>
                          </a:solidFill>
                          <a:latin typeface="NikoshBAN" pitchFamily="2" charset="0"/>
                          <a:cs typeface="NikoshBAN" pitchFamily="2" charset="0"/>
                        </a:rPr>
                        <a:t>(A-Z)</a:t>
                      </a:r>
                      <a:endParaRPr lang="en-US" sz="24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6</a:t>
                      </a:r>
                      <a:endParaRPr lang="en-US" sz="2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12</a:t>
                      </a:r>
                      <a:endParaRPr lang="en-US" sz="2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6</a:t>
                      </a:r>
                      <a:endParaRPr lang="en-US" sz="2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6</a:t>
                      </a:r>
                      <a:endParaRPr lang="en-US" sz="2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6</a:t>
                      </a:r>
                      <a:endParaRPr lang="en-US" sz="2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</a:tr>
              <a:tr h="6705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2" name="Group 21"/>
          <p:cNvGrpSpPr/>
          <p:nvPr/>
        </p:nvGrpSpPr>
        <p:grpSpPr>
          <a:xfrm>
            <a:off x="1371600" y="4929425"/>
            <a:ext cx="1524000" cy="861775"/>
            <a:chOff x="7924800" y="2724090"/>
            <a:chExt cx="1524000" cy="861775"/>
          </a:xfrm>
        </p:grpSpPr>
        <p:sp>
          <p:nvSpPr>
            <p:cNvPr id="18" name="TextBox 17"/>
            <p:cNvSpPr txBox="1"/>
            <p:nvPr/>
          </p:nvSpPr>
          <p:spPr>
            <a:xfrm>
              <a:off x="7924800" y="2883932"/>
              <a:ext cx="1524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C00000"/>
                  </a:solidFill>
                </a:rPr>
                <a:t>    C</a:t>
              </a:r>
              <a:endParaRPr lang="en-US" sz="3200" dirty="0">
                <a:solidFill>
                  <a:srgbClr val="C000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001000" y="272409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C00000"/>
                  </a:solidFill>
                </a:rPr>
                <a:t>12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077200" y="31242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</a:rPr>
                <a:t>6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364673" y="5706070"/>
            <a:ext cx="1149927" cy="770930"/>
            <a:chOff x="7765473" y="3119735"/>
            <a:chExt cx="1149927" cy="770930"/>
          </a:xfrm>
        </p:grpSpPr>
        <p:sp>
          <p:nvSpPr>
            <p:cNvPr id="23" name="TextBox 22"/>
            <p:cNvSpPr txBox="1"/>
            <p:nvPr/>
          </p:nvSpPr>
          <p:spPr>
            <a:xfrm>
              <a:off x="8077200" y="3352800"/>
              <a:ext cx="838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tx2"/>
                  </a:solidFill>
                  <a:latin typeface="NikoshBAN" pitchFamily="2" charset="0"/>
                  <a:cs typeface="NikoshBAN" pitchFamily="2" charset="0"/>
                </a:rPr>
                <a:t>Na</a:t>
              </a:r>
              <a:endParaRPr lang="en-US" sz="20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65473" y="3119735"/>
              <a:ext cx="6165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tx2"/>
                  </a:solidFill>
                </a:rPr>
                <a:t>23</a:t>
              </a:r>
              <a:endParaRPr 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772400" y="3490555"/>
              <a:ext cx="6165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tx2"/>
                  </a:solidFill>
                </a:rPr>
                <a:t>11</a:t>
              </a:r>
              <a:endParaRPr 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819400" y="57912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11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4114800" y="57912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23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5105400" y="57912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11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6019800" y="57912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11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7086600" y="57912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51188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7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১।ইলেকট্রন</a:t>
            </a:r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, প্রোটন ও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নিউট্রন সংখ্যা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</a:pPr>
            <a:r>
              <a:rPr lang="bn-BD" dirty="0" smtClean="0"/>
              <a:t> </a:t>
            </a:r>
          </a:p>
          <a:p>
            <a:pPr marL="0" indent="0">
              <a:buNone/>
            </a:pPr>
            <a:endParaRPr lang="bn-BD" dirty="0"/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endParaRPr lang="bn-BD" dirty="0"/>
          </a:p>
          <a:p>
            <a:pPr marL="0" indent="0">
              <a:buNone/>
            </a:pPr>
            <a:r>
              <a:rPr lang="bn-BD" dirty="0" smtClean="0"/>
              <a:t> </a:t>
            </a:r>
          </a:p>
          <a:p>
            <a:pPr marL="0" indent="0">
              <a:buNone/>
            </a:pPr>
            <a:r>
              <a:rPr lang="bn-BD" dirty="0" smtClean="0"/>
              <a:t>২। </a:t>
            </a:r>
            <a:r>
              <a:rPr lang="en-US" dirty="0" smtClean="0"/>
              <a:t> 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N</a:t>
            </a: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পরমাণুর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অংকন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748082"/>
              </p:ext>
            </p:extLst>
          </p:nvPr>
        </p:nvGraphicFramePr>
        <p:xfrm>
          <a:off x="1648691" y="2336518"/>
          <a:ext cx="6096000" cy="2338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47800"/>
                <a:gridCol w="1600200"/>
                <a:gridCol w="1524000"/>
                <a:gridCol w="1524000"/>
              </a:tblGrid>
              <a:tr h="6400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200" b="0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পরমানু</a:t>
                      </a:r>
                      <a:endParaRPr lang="en-US" sz="3200" b="0" dirty="0" smtClean="0">
                        <a:solidFill>
                          <a:srgbClr val="00206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ইলেকট্রন</a:t>
                      </a:r>
                      <a:endParaRPr lang="en-US" sz="3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প্রোটন </a:t>
                      </a:r>
                      <a:endParaRPr lang="en-US" sz="3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নিউট্রন</a:t>
                      </a:r>
                      <a:endParaRPr lang="en-US" sz="3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74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1752600" y="2971800"/>
            <a:ext cx="1066800" cy="882998"/>
            <a:chOff x="1066800" y="1371600"/>
            <a:chExt cx="1066800" cy="882998"/>
          </a:xfrm>
        </p:grpSpPr>
        <p:sp>
          <p:nvSpPr>
            <p:cNvPr id="8" name="TextBox 7"/>
            <p:cNvSpPr txBox="1"/>
            <p:nvPr/>
          </p:nvSpPr>
          <p:spPr>
            <a:xfrm>
              <a:off x="1371600" y="1600200"/>
              <a:ext cx="762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accent6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O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66800" y="1371600"/>
              <a:ext cx="99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1</a:t>
              </a:r>
              <a:r>
                <a: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7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43000" y="1792933"/>
              <a:ext cx="685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8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286000" y="3922068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solidFill>
                <a:srgbClr val="C00000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676400" y="3810000"/>
            <a:ext cx="990600" cy="882998"/>
            <a:chOff x="2362200" y="4832002"/>
            <a:chExt cx="990600" cy="882998"/>
          </a:xfrm>
        </p:grpSpPr>
        <p:grpSp>
          <p:nvGrpSpPr>
            <p:cNvPr id="18" name="Group 17"/>
            <p:cNvGrpSpPr/>
            <p:nvPr/>
          </p:nvGrpSpPr>
          <p:grpSpPr>
            <a:xfrm>
              <a:off x="2362200" y="4832002"/>
              <a:ext cx="990600" cy="882998"/>
              <a:chOff x="1066800" y="1371600"/>
              <a:chExt cx="990600" cy="882998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1066800" y="1371600"/>
                <a:ext cx="990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tx2"/>
                    </a:solidFill>
                  </a:rPr>
                  <a:t>23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066800" y="1792933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tx2"/>
                    </a:solidFill>
                  </a:rPr>
                  <a:t>11</a:t>
                </a:r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667000" y="5100935"/>
              <a:ext cx="685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rPr>
                <a:t>Na</a:t>
              </a:r>
              <a:endParaRPr lang="en-US" sz="2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721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5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bn-BD" dirty="0" smtClean="0"/>
              <a:t>১।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মৌলিক কণিকা গুলো কি কি? </a:t>
            </a:r>
          </a:p>
          <a:p>
            <a:pPr marL="0" indent="0"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</a:t>
            </a: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Na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এর ভর সংখ্যা কত ?</a:t>
            </a:r>
          </a:p>
          <a:p>
            <a:pPr marL="0" indent="0"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৩। একটি পরমাণুর কেন্দ্রে কে থাকে? </a:t>
            </a:r>
            <a:r>
              <a:rPr lang="bn-BD" sz="36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7489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6600" dirty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bn-BD" dirty="0" smtClean="0"/>
              <a:t>১</a:t>
            </a:r>
            <a:r>
              <a:rPr lang="bn-BD" sz="3600" dirty="0" smtClean="0"/>
              <a:t>।</a:t>
            </a:r>
            <a:r>
              <a:rPr lang="en-US" sz="3600" dirty="0" smtClean="0"/>
              <a:t>               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লেখার অর্থ কি? </a:t>
            </a:r>
          </a:p>
          <a:p>
            <a:pPr marL="0" indent="0"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একটি সংকেত দেওয়া আছে            । এ থেকে তুমি কি বুঝবে?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371600" y="1824335"/>
            <a:ext cx="1066800" cy="995065"/>
            <a:chOff x="1066800" y="1371600"/>
            <a:chExt cx="1066800" cy="995065"/>
          </a:xfrm>
        </p:grpSpPr>
        <p:sp>
          <p:nvSpPr>
            <p:cNvPr id="4" name="TextBox 3"/>
            <p:cNvSpPr txBox="1"/>
            <p:nvPr/>
          </p:nvSpPr>
          <p:spPr>
            <a:xfrm>
              <a:off x="1371600" y="1600200"/>
              <a:ext cx="762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 smtClean="0">
                  <a:solidFill>
                    <a:schemeClr val="accent6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Cl</a:t>
              </a:r>
              <a:endParaRPr lang="en-US" sz="28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66800" y="1371600"/>
              <a:ext cx="99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accent6">
                      <a:lumMod val="50000"/>
                    </a:schemeClr>
                  </a:solidFill>
                </a:rPr>
                <a:t>35</a:t>
              </a:r>
              <a:endParaRPr lang="en-US" sz="24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66800" y="1905000"/>
              <a:ext cx="685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accent6">
                      <a:lumMod val="50000"/>
                    </a:schemeClr>
                  </a:solidFill>
                </a:rPr>
                <a:t>17</a:t>
              </a:r>
              <a:endParaRPr lang="en-US" sz="24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>
              <a:off x="1905000" y="1676400"/>
              <a:ext cx="228600" cy="0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/>
        </p:nvGrpSpPr>
        <p:grpSpPr>
          <a:xfrm>
            <a:off x="5181600" y="2971800"/>
            <a:ext cx="1295400" cy="882998"/>
            <a:chOff x="1752600" y="3007667"/>
            <a:chExt cx="1295400" cy="882998"/>
          </a:xfrm>
        </p:grpSpPr>
        <p:grpSp>
          <p:nvGrpSpPr>
            <p:cNvPr id="20" name="Group 19"/>
            <p:cNvGrpSpPr/>
            <p:nvPr/>
          </p:nvGrpSpPr>
          <p:grpSpPr>
            <a:xfrm>
              <a:off x="1752600" y="3007667"/>
              <a:ext cx="1066800" cy="882998"/>
              <a:chOff x="1066800" y="1371600"/>
              <a:chExt cx="1066800" cy="882998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1371600" y="1600200"/>
                <a:ext cx="762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accent6">
                        <a:lumMod val="5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066800" y="1371600"/>
                <a:ext cx="990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16</a:t>
                </a:r>
                <a:endParaRPr lang="en-US" sz="24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143000" y="1792933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6">
                        <a:lumMod val="50000"/>
                      </a:schemeClr>
                    </a:solidFill>
                  </a:rPr>
                  <a:t>8</a:t>
                </a: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2362200" y="3043535"/>
              <a:ext cx="685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C00000"/>
                  </a:solidFill>
                </a:rPr>
                <a:t>2-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196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0" y="5638800"/>
            <a:ext cx="9144000" cy="12192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bn-BD" sz="7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সবাইকে ধন্যবাদ  </a:t>
            </a:r>
            <a:endParaRPr lang="en-US" sz="7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3855" y="-152400"/>
            <a:ext cx="9116291" cy="5829300"/>
          </a:xfrm>
        </p:spPr>
      </p:pic>
    </p:spTree>
    <p:extLst>
      <p:ext uri="{BB962C8B-B14F-4D97-AF65-F5344CB8AC3E}">
        <p14:creationId xmlns:p14="http://schemas.microsoft.com/office/powerpoint/2010/main" val="11924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287</Words>
  <Application>Microsoft Office PowerPoint</Application>
  <PresentationFormat>On-screen Show (4:3)</PresentationFormat>
  <Paragraphs>142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 শুভেচ্ছা</vt:lpstr>
      <vt:lpstr>শিক্ষক পরিচিতি</vt:lpstr>
      <vt:lpstr>শ্রেণি - নবম </vt:lpstr>
      <vt:lpstr>শিখনফল</vt:lpstr>
      <vt:lpstr>PowerPoint Presentation</vt:lpstr>
      <vt:lpstr>PowerPoint Presentation</vt:lpstr>
      <vt:lpstr>পাঠ শিরোনাম </vt:lpstr>
      <vt:lpstr>PowerPoint Presentation</vt:lpstr>
      <vt:lpstr>PowerPoint Presentation</vt:lpstr>
      <vt:lpstr>পারমানবিক সংখ্যা </vt:lpstr>
      <vt:lpstr>ভর সংখ্যা</vt:lpstr>
      <vt:lpstr>ইলেকট্রন, প্রোটন ও নিউট্রন সংখ্যা নির্ণয় </vt:lpstr>
      <vt:lpstr>দলীয় কাজ </vt:lpstr>
      <vt:lpstr>মূল্যায়ন </vt:lpstr>
      <vt:lpstr>বাড়ির কাজ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সবাইকে শুভেচ্ছা</dc:title>
  <dc:creator>TSS</dc:creator>
  <cp:lastModifiedBy>TSS</cp:lastModifiedBy>
  <cp:revision>64</cp:revision>
  <dcterms:created xsi:type="dcterms:W3CDTF">2006-08-16T00:00:00Z</dcterms:created>
  <dcterms:modified xsi:type="dcterms:W3CDTF">2014-02-05T14:19:44Z</dcterms:modified>
</cp:coreProperties>
</file>